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59" r:id="rId3"/>
    <p:sldId id="660" r:id="rId4"/>
    <p:sldId id="612" r:id="rId5"/>
    <p:sldId id="643" r:id="rId6"/>
    <p:sldId id="642" r:id="rId7"/>
    <p:sldId id="685" r:id="rId8"/>
    <p:sldId id="681" r:id="rId9"/>
    <p:sldId id="644" r:id="rId10"/>
    <p:sldId id="645" r:id="rId11"/>
    <p:sldId id="697" r:id="rId12"/>
    <p:sldId id="698" r:id="rId13"/>
    <p:sldId id="696" r:id="rId14"/>
    <p:sldId id="695" r:id="rId15"/>
    <p:sldId id="652" r:id="rId16"/>
    <p:sldId id="649" r:id="rId17"/>
    <p:sldId id="665" r:id="rId18"/>
    <p:sldId id="686" r:id="rId19"/>
    <p:sldId id="687" r:id="rId20"/>
    <p:sldId id="689" r:id="rId21"/>
    <p:sldId id="690" r:id="rId22"/>
    <p:sldId id="674" r:id="rId23"/>
    <p:sldId id="675" r:id="rId24"/>
    <p:sldId id="662" r:id="rId25"/>
    <p:sldId id="663" r:id="rId26"/>
    <p:sldId id="693" r:id="rId27"/>
    <p:sldId id="664" r:id="rId28"/>
    <p:sldId id="647" r:id="rId29"/>
    <p:sldId id="682" r:id="rId30"/>
    <p:sldId id="655" r:id="rId31"/>
    <p:sldId id="656" r:id="rId32"/>
    <p:sldId id="658" r:id="rId33"/>
    <p:sldId id="694" r:id="rId34"/>
    <p:sldId id="657" r:id="rId35"/>
    <p:sldId id="648" r:id="rId36"/>
    <p:sldId id="683" r:id="rId37"/>
    <p:sldId id="680" r:id="rId38"/>
    <p:sldId id="650" r:id="rId39"/>
    <p:sldId id="651" r:id="rId40"/>
    <p:sldId id="6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82688" autoAdjust="0"/>
  </p:normalViewPr>
  <p:slideViewPr>
    <p:cSldViewPr snapToGrid="0">
      <p:cViewPr varScale="1">
        <p:scale>
          <a:sx n="88" d="100"/>
          <a:sy n="88" d="100"/>
        </p:scale>
        <p:origin x="1500"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12</a:t>
            </a:fld>
            <a:endParaRPr lang="en-US"/>
          </a:p>
        </p:txBody>
      </p:sp>
    </p:spTree>
    <p:extLst>
      <p:ext uri="{BB962C8B-B14F-4D97-AF65-F5344CB8AC3E}">
        <p14:creationId xmlns:p14="http://schemas.microsoft.com/office/powerpoint/2010/main" val="34798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31</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37</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38</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39</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403890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2/19/2024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7CD9064-2459-7146-CC29-830234B5251F}"/>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54732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noProof="0" dirty="0">
                <a:solidFill>
                  <a:prstClr val="white"/>
                </a:solidFill>
                <a:latin typeface="Arial" panose="020B0604020202020204" pitchFamily="34" charset="0"/>
                <a:cs typeface="Arial" panose="020B0604020202020204" pitchFamily="34" charset="0"/>
              </a:rPr>
              <a:t>Depending on your starting volume, the low-density mesh generation process will differ</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Atlas based mesh (what this tutorial does)</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[0,0,0];</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Then use </a:t>
            </a:r>
            <a:r>
              <a:rPr lang="en-US" sz="2000" dirty="0" err="1">
                <a:solidFill>
                  <a:srgbClr val="FF0000"/>
                </a:solidFill>
                <a:latin typeface="Trebuchet MS" panose="020B0603020202020204"/>
              </a:rPr>
              <a:t>change_space_coordinates</a:t>
            </a:r>
            <a:r>
              <a:rPr lang="en-US" sz="2000" dirty="0">
                <a:solidFill>
                  <a:srgbClr val="FF0000"/>
                </a:solidFill>
                <a:latin typeface="Trebuchet MS" panose="020B0603020202020204"/>
              </a:rPr>
              <a:t>()</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Subject specific based mesh</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InfoT1.center; </a:t>
            </a:r>
            <a:r>
              <a:rPr lang="en-US" sz="2000" dirty="0">
                <a:latin typeface="Trebuchet MS" panose="020B0603020202020204"/>
              </a:rPr>
              <a:t>(that’s it)</a:t>
            </a:r>
            <a:endParaRPr lang="en-US" sz="2000" dirty="0">
              <a:solidFill>
                <a:prstClr val="white">
                  <a:lumMod val="75000"/>
                  <a:lumOff val="25000"/>
                </a:prstClr>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22584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39497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In </a:t>
            </a:r>
            <a:r>
              <a:rPr kumimoji="0" lang="en-US" sz="20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PlotSlices</a:t>
            </a: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place crosshairs at the tip of the nose</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Note the X, Y, and Z coordinates for those slices</a:t>
            </a:r>
            <a:endParaRPr lang="en-US" sz="1200" dirty="0">
              <a:solidFill>
                <a:srgbClr val="FF0000"/>
              </a:solidFill>
              <a:latin typeface="Trebuchet MS" panose="020B0603020202020204"/>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Generate LD mesh with your chosen parameters</a:t>
            </a:r>
          </a:p>
          <a:p>
            <a:pPr marL="800100" lvl="1" indent="-342900" defTabSz="457200">
              <a:spcBef>
                <a:spcPts val="1000"/>
              </a:spcBef>
              <a:buClr>
                <a:srgbClr val="90C226"/>
              </a:buClr>
              <a:buSzPct val="80000"/>
              <a:buFont typeface="Wingdings 3" charset="2"/>
              <a:buChar char=""/>
              <a:defRPr/>
            </a:pPr>
            <a:r>
              <a:rPr lang="en-US" dirty="0" err="1">
                <a:latin typeface="Trebuchet MS" panose="020B0603020202020204"/>
              </a:rPr>
              <a:t>Param.Offset</a:t>
            </a:r>
            <a:r>
              <a:rPr lang="en-US" dirty="0">
                <a:latin typeface="Trebuchet MS" panose="020B0603020202020204"/>
              </a:rPr>
              <a:t> = [0,0,0]; or </a:t>
            </a:r>
            <a:r>
              <a:rPr lang="en-US" dirty="0" err="1">
                <a:latin typeface="Trebuchet MS" panose="020B0603020202020204"/>
              </a:rPr>
              <a:t>Param.Offset</a:t>
            </a:r>
            <a:r>
              <a:rPr lang="en-US" dirty="0">
                <a:latin typeface="Trebuchet MS" panose="020B0603020202020204"/>
              </a:rPr>
              <a:t> = infoT1;</a:t>
            </a:r>
          </a:p>
          <a:p>
            <a:pPr marL="800100" lvl="1" indent="-342900" defTabSz="457200">
              <a:spcBef>
                <a:spcPts val="1000"/>
              </a:spcBef>
              <a:buClr>
                <a:srgbClr val="90C226"/>
              </a:buClr>
              <a:buSzPct val="80000"/>
              <a:buFont typeface="Wingdings 3" charset="2"/>
              <a:buChar char=""/>
              <a:defRPr/>
            </a:pPr>
            <a:r>
              <a:rPr lang="en-US" dirty="0">
                <a:latin typeface="Trebuchet MS" panose="020B0603020202020204"/>
              </a:rPr>
              <a:t>Use c</a:t>
            </a:r>
            <a:r>
              <a:rPr kumimoji="0" lang="en-US" b="0" i="0" u="none" strike="noStrike" kern="1200" cap="none" spc="0" normalizeH="0" baseline="0" noProof="0" dirty="0" err="1">
                <a:ln>
                  <a:noFill/>
                </a:ln>
                <a:effectLst/>
                <a:uLnTx/>
                <a:uFillTx/>
                <a:latin typeface="Trebuchet MS" panose="020B0603020202020204"/>
                <a:ea typeface="+mn-ea"/>
                <a:cs typeface="+mn-cs"/>
              </a:rPr>
              <a:t>hange_space_coordinates</a:t>
            </a:r>
            <a:r>
              <a:rPr kumimoji="0" lang="en-US" b="0" i="0" u="none" strike="noStrike" kern="1200" cap="none" spc="0" normalizeH="0" baseline="0" noProof="0" dirty="0">
                <a:ln>
                  <a:noFill/>
                </a:ln>
                <a:effectLst/>
                <a:uLnTx/>
                <a:uFillTx/>
                <a:latin typeface="Trebuchet MS" panose="020B0603020202020204"/>
                <a:ea typeface="+mn-ea"/>
                <a:cs typeface="+mn-cs"/>
              </a:rPr>
              <a:t>() or don’t use it</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56250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4193456"/>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Load in a Pad file for a grid design of interest, here we use the AdultV24x28 array.</a:t>
            </a:r>
            <a:endParaRPr lang="en-US" sz="1100" b="1" dirty="0">
              <a:latin typeface="Arial" panose="020B0604020202020204" pitchFamily="34" charset="0"/>
              <a:cs typeface="Arial" panose="020B0604020202020204" pitchFamily="34" charset="0"/>
            </a:endParaRPr>
          </a:p>
          <a:p>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='FullHead_32x32';</a:t>
            </a:r>
          </a:p>
          <a:p>
            <a:r>
              <a:rPr lang="en-US" sz="1050" b="1" dirty="0">
                <a:latin typeface="Courier New" panose="02070309020205020404" pitchFamily="49" charset="0"/>
                <a:cs typeface="Courier New" panose="02070309020205020404" pitchFamily="49" charset="0"/>
              </a:rPr>
              <a:t>load(['Pad_',</a:t>
            </a:r>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,'.mat']); % Pad file</a:t>
            </a:r>
          </a:p>
          <a:p>
            <a:endParaRPr lang="en-US" sz="1050" b="1" dirty="0">
              <a:latin typeface="Courier New" panose="02070309020205020404" pitchFamily="49" charset="0"/>
              <a:cs typeface="Courier New" panose="02070309020205020404" pitchFamily="49" charset="0"/>
            </a:endParaRP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latin typeface="Courier New" panose="02070309020205020404" pitchFamily="49" charset="0"/>
                <a:cs typeface="Courier New" panose="02070309020205020404" pitchFamily="49" charset="0"/>
              </a:rPr>
              <a:t>if style == 1</a:t>
            </a:r>
          </a:p>
          <a:p>
            <a:r>
              <a:rPr lang="en-US" sz="1050" b="1" dirty="0">
                <a:latin typeface="Courier New" panose="02070309020205020404" pitchFamily="49" charset="0"/>
                <a:cs typeface="Courier New" panose="02070309020205020404" pitchFamily="49" charset="0"/>
              </a:rPr>
              <a:t>    info.pairs.r2d = info.pairs.r3d; </a:t>
            </a:r>
            <a:r>
              <a:rPr lang="en-US" sz="1050" b="1" dirty="0">
                <a:solidFill>
                  <a:srgbClr val="228B22"/>
                </a:solidFill>
                <a:latin typeface="Courier New" panose="02070309020205020404" pitchFamily="49" charset="0"/>
                <a:cs typeface="Courier New" panose="02070309020205020404" pitchFamily="49" charset="0"/>
              </a:rPr>
              <a:t>%set 2d distances to 3d distances</a:t>
            </a:r>
          </a:p>
          <a:p>
            <a:r>
              <a:rPr lang="en-US" sz="1050" b="1" dirty="0">
                <a:latin typeface="Courier New" panose="02070309020205020404" pitchFamily="49" charset="0"/>
                <a:cs typeface="Courier New" panose="02070309020205020404" pitchFamily="49" charset="0"/>
              </a:rPr>
              <a:t>end</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=cat(1,info.optodes.spos3,info.optodes.dpos3);</a:t>
            </a:r>
          </a:p>
          <a:p>
            <a:r>
              <a:rPr lang="en-US" sz="1050" b="1" dirty="0">
                <a:latin typeface="Courier New" panose="02070309020205020404" pitchFamily="49" charset="0"/>
                <a:cs typeface="Courier New" panose="02070309020205020404" pitchFamily="49" charset="0"/>
              </a:rPr>
              <a:t>Ns=size(info.optodes.spos3,1);</a:t>
            </a:r>
          </a:p>
          <a:p>
            <a:r>
              <a:rPr lang="en-US" sz="1050" b="1" dirty="0">
                <a:latin typeface="Courier New" panose="02070309020205020404" pitchFamily="49" charset="0"/>
                <a:cs typeface="Courier New" panose="02070309020205020404" pitchFamily="49" charset="0"/>
              </a:rPr>
              <a:t>Nd=size(info.optodes.dpos3,1);</a:t>
            </a:r>
          </a:p>
          <a:p>
            <a:r>
              <a:rPr lang="en-US" sz="1050" b="1" dirty="0">
                <a:latin typeface="Courier New" panose="02070309020205020404" pitchFamily="49" charset="0"/>
                <a:cs typeface="Courier New" panose="02070309020205020404" pitchFamily="49" charset="0"/>
              </a:rPr>
              <a:t>rad=info;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=cat(1,repmat([1,0,0],Ns,1),</a:t>
            </a:r>
            <a:r>
              <a:rPr lang="en-US" sz="1050" b="1" dirty="0" err="1">
                <a:latin typeface="Courier New" panose="02070309020205020404" pitchFamily="49" charset="0"/>
                <a:cs typeface="Courier New" panose="02070309020205020404" pitchFamily="49" charset="0"/>
              </a:rPr>
              <a:t>repmat</a:t>
            </a:r>
            <a:r>
              <a:rPr lang="en-US" sz="1050" b="1" dirty="0">
                <a:latin typeface="Courier New" panose="02070309020205020404" pitchFamily="49" charset="0"/>
                <a:cs typeface="Courier New" panose="02070309020205020404" pitchFamily="49" charset="0"/>
              </a:rPr>
              <a:t>([0,0,1],Nd,1));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(1,:) = [1 0.4 0.6]; </a:t>
            </a:r>
            <a:r>
              <a:rPr lang="en-US" sz="1050" b="1" dirty="0">
                <a:solidFill>
                  <a:srgbClr val="228B22"/>
                </a:solidFill>
                <a:latin typeface="Courier New" panose="02070309020205020404" pitchFamily="49" charset="0"/>
                <a:cs typeface="Courier New" panose="02070309020205020404" pitchFamily="49" charset="0"/>
              </a:rPr>
              <a:t>%pink for s1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(Ns+1,:) = [0.3010, 0.7450, 0.9330]; </a:t>
            </a:r>
            <a:r>
              <a:rPr lang="en-US" sz="1050" b="1" dirty="0">
                <a:solidFill>
                  <a:srgbClr val="228B22"/>
                </a:solidFill>
                <a:latin typeface="Courier New" panose="02070309020205020404" pitchFamily="49" charset="0"/>
                <a:cs typeface="Courier New" panose="02070309020205020404" pitchFamily="49" charset="0"/>
              </a:rPr>
              <a:t>%light blue for d1</a:t>
            </a:r>
          </a:p>
          <a:p>
            <a:r>
              <a:rPr lang="en-US" sz="1050" b="1" dirty="0" err="1">
                <a:latin typeface="Courier New" panose="02070309020205020404" pitchFamily="49" charset="0"/>
                <a:cs typeface="Courier New" panose="02070309020205020404" pitchFamily="49" charset="0"/>
              </a:rPr>
              <a:t>paramsFoci.radius</a:t>
            </a:r>
            <a:r>
              <a:rPr lang="en-US" sz="1050" b="1" dirty="0">
                <a:latin typeface="Courier New" panose="02070309020205020404" pitchFamily="49" charset="0"/>
                <a:cs typeface="Courier New" panose="02070309020205020404" pitchFamily="49" charset="0"/>
              </a:rPr>
              <a:t> = 2; </a:t>
            </a:r>
            <a:r>
              <a:rPr lang="en-US" sz="1050" b="1" dirty="0">
                <a:solidFill>
                  <a:srgbClr val="228B22"/>
                </a:solidFill>
                <a:latin typeface="Courier New" panose="02070309020205020404" pitchFamily="49" charset="0"/>
                <a:cs typeface="Courier New" panose="02070309020205020404" pitchFamily="49" charset="0"/>
              </a:rPr>
              <a:t>%set radius of spheres to 2</a:t>
            </a:r>
            <a:endParaRPr lang="en-US" sz="1050" dirty="0">
              <a:solidFill>
                <a:srgbClr val="228B22"/>
              </a:solidFill>
            </a:endParaRPr>
          </a:p>
          <a:p>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);view([-40,30]) </a:t>
            </a:r>
            <a:r>
              <a:rPr lang="en-US" sz="1050" b="1" dirty="0">
                <a:solidFill>
                  <a:srgbClr val="228B22"/>
                </a:solidFill>
                <a:latin typeface="Courier New" panose="02070309020205020404" pitchFamily="49" charset="0"/>
                <a:cs typeface="Courier New" panose="02070309020205020404" pitchFamily="49" charset="0"/>
              </a:rPr>
              <a:t>%3D plot of pad</a:t>
            </a:r>
          </a:p>
          <a:p>
            <a:r>
              <a:rPr lang="en-US" sz="1050" b="1" dirty="0" err="1">
                <a:latin typeface="Courier New" panose="02070309020205020404" pitchFamily="49" charset="0"/>
                <a:cs typeface="Courier New" panose="02070309020205020404" pitchFamily="49" charset="0"/>
              </a:rPr>
              <a:t>params_cap.eeg_style</a:t>
            </a:r>
            <a:r>
              <a:rPr lang="en-US" sz="1050" b="1" dirty="0">
                <a:latin typeface="Courier New" panose="02070309020205020404" pitchFamily="49" charset="0"/>
                <a:cs typeface="Courier New" panose="02070309020205020404" pitchFamily="49" charset="0"/>
              </a:rPr>
              <a:t> = 1; </a:t>
            </a:r>
            <a:r>
              <a:rPr lang="en-US" sz="1050" b="1" dirty="0">
                <a:solidFill>
                  <a:srgbClr val="228B22"/>
                </a:solidFill>
                <a:latin typeface="Courier New" panose="02070309020205020404" pitchFamily="49" charset="0"/>
                <a:cs typeface="Courier New" panose="02070309020205020404" pitchFamily="49" charset="0"/>
              </a:rPr>
              <a:t>%turn on EEG style for this cap</a:t>
            </a:r>
          </a:p>
          <a:p>
            <a:r>
              <a:rPr lang="en-US" sz="1050" b="1" dirty="0" err="1">
                <a:latin typeface="Courier New" panose="02070309020205020404" pitchFamily="49" charset="0"/>
                <a:cs typeface="Courier New" panose="02070309020205020404" pitchFamily="49" charset="0"/>
              </a:rPr>
              <a:t>PlotCap</a:t>
            </a:r>
            <a:r>
              <a:rPr lang="en-US" sz="1050" b="1" dirty="0">
                <a:latin typeface="Courier New" panose="02070309020205020404" pitchFamily="49" charset="0"/>
                <a:cs typeface="Courier New" panose="02070309020205020404" pitchFamily="49" charset="0"/>
              </a:rPr>
              <a:t>(info, </a:t>
            </a:r>
            <a:r>
              <a:rPr lang="en-US" sz="1050" b="1" dirty="0" err="1">
                <a:latin typeface="Courier New" panose="02070309020205020404" pitchFamily="49" charset="0"/>
                <a:cs typeface="Courier New" panose="02070309020205020404" pitchFamily="49" charset="0"/>
              </a:rPr>
              <a:t>params_cap</a:t>
            </a:r>
            <a:r>
              <a:rPr lang="en-US" sz="1050" b="1" dirty="0">
                <a:latin typeface="Courier New" panose="02070309020205020404" pitchFamily="49" charset="0"/>
                <a:cs typeface="Courier New" panose="02070309020205020404" pitchFamily="49" charset="0"/>
              </a:rPr>
              <a:t>)</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PlotMeshSurface</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meshLD,pM</a:t>
            </a:r>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);view([135,30])</a:t>
            </a:r>
          </a:p>
          <a:p>
            <a:r>
              <a:rPr lang="en-US" sz="11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a16="http://schemas.microsoft.com/office/drawing/2014/main"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id="{3D90D942-2A59-F7F0-8AA6-3B9E49549BD6}"/>
              </a:ext>
            </a:extLst>
          </p:cNvPr>
          <p:cNvCxnSpPr>
            <a:cxnSpLocks/>
          </p:cNvCxnSpPr>
          <p:nvPr/>
        </p:nvCxnSpPr>
        <p:spPr>
          <a:xfrm>
            <a:off x="5607698" y="4627984"/>
            <a:ext cx="3793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spTree>
    <p:extLst>
      <p:ext uri="{BB962C8B-B14F-4D97-AF65-F5344CB8AC3E}">
        <p14:creationId xmlns:p14="http://schemas.microsoft.com/office/powerpoint/2010/main" val="1271733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4" name="Rectangle 3"/>
          <p:cNvSpPr/>
          <p:nvPr/>
        </p:nvSpPr>
        <p:spPr>
          <a:xfrm>
            <a:off x="1" y="1157159"/>
            <a:ext cx="9720847" cy="3970318"/>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Nearest Neighbor vs Optode Separation scatterplot is a useful tool for catching potential issues for spring relaxation before they occur.</a:t>
            </a:r>
          </a:p>
          <a:p>
            <a:endParaRPr lang="en-US" sz="14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First, make sure only </a:t>
            </a:r>
            <a:r>
              <a:rPr lang="en-US" sz="1200" b="1" dirty="0" err="1">
                <a:latin typeface="Arial" panose="020B0604020202020204" pitchFamily="34" charset="0"/>
                <a:cs typeface="Arial" panose="020B0604020202020204" pitchFamily="34" charset="0"/>
              </a:rPr>
              <a:t>meas</a:t>
            </a:r>
            <a:r>
              <a:rPr lang="en-US" sz="1200" b="1" dirty="0">
                <a:latin typeface="Arial" panose="020B0604020202020204" pitchFamily="34" charset="0"/>
                <a:cs typeface="Arial" panose="020B0604020202020204" pitchFamily="34" charset="0"/>
              </a:rPr>
              <a:t> &lt; 6cm are included in the scatterplot</a:t>
            </a:r>
          </a:p>
          <a:p>
            <a:r>
              <a:rPr lang="en-US" sz="1200" b="1" dirty="0">
                <a:latin typeface="Arial" panose="020B0604020202020204" pitchFamily="34" charset="0"/>
                <a:cs typeface="Arial" panose="020B0604020202020204" pitchFamily="34" charset="0"/>
              </a:rPr>
              <a:t>Then visualize </a:t>
            </a:r>
            <a:r>
              <a:rPr lang="en-US" sz="1200" b="1" dirty="0" err="1">
                <a:latin typeface="Arial" panose="020B0604020202020204" pitchFamily="34" charset="0"/>
                <a:cs typeface="Arial" panose="020B0604020202020204" pitchFamily="34" charset="0"/>
              </a:rPr>
              <a:t>info.pairs.NN</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agains</a:t>
            </a:r>
            <a:r>
              <a:rPr lang="en-US" sz="1200" b="1" dirty="0">
                <a:latin typeface="Arial" panose="020B0604020202020204" pitchFamily="34" charset="0"/>
                <a:cs typeface="Arial" panose="020B0604020202020204" pitchFamily="34" charset="0"/>
              </a:rPr>
              <a:t> info.pairs.r3d.</a:t>
            </a:r>
          </a:p>
          <a:p>
            <a:r>
              <a:rPr lang="en-US" sz="1050" b="1" dirty="0">
                <a:solidFill>
                  <a:srgbClr val="228B22"/>
                </a:solidFill>
                <a:latin typeface="Courier New" panose="02070309020205020404" pitchFamily="49" charset="0"/>
                <a:cs typeface="Courier New" panose="02070309020205020404" pitchFamily="49" charset="0"/>
              </a:rPr>
              <a:t>%% Make sure only NN1 and NN2 exist for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&lt; 6cm</a:t>
            </a: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solidFill>
                  <a:srgbClr val="228B22"/>
                </a:solidFill>
                <a:latin typeface="Courier New" panose="02070309020205020404" pitchFamily="49" charset="0"/>
                <a:cs typeface="Courier New" panose="02070309020205020404" pitchFamily="49" charset="0"/>
              </a:rPr>
              <a:t>% Visualize scatterplot of Nearest neighbors for all measurements under 6cm</a:t>
            </a:r>
          </a:p>
          <a:p>
            <a:r>
              <a:rPr lang="en-US" sz="1050" b="1" dirty="0">
                <a:latin typeface="Courier New" panose="02070309020205020404" pitchFamily="49" charset="0"/>
                <a:cs typeface="Courier New" panose="02070309020205020404" pitchFamily="49" charset="0"/>
              </a:rPr>
              <a:t>keep = info.pairs.r3d &lt; 60; </a:t>
            </a:r>
            <a:r>
              <a:rPr lang="en-US" sz="1050" b="1" dirty="0">
                <a:solidFill>
                  <a:srgbClr val="228B22"/>
                </a:solidFill>
                <a:latin typeface="Courier New" panose="02070309020205020404" pitchFamily="49" charset="0"/>
                <a:cs typeface="Courier New" panose="02070309020205020404" pitchFamily="49" charset="0"/>
              </a:rPr>
              <a:t>%Set cutoff at 6cm (60mm), we won't use any measurements larger than this</a:t>
            </a:r>
          </a:p>
          <a:p>
            <a:r>
              <a:rPr lang="en-US" sz="1050" b="1" dirty="0">
                <a:latin typeface="Courier New" panose="02070309020205020404" pitchFamily="49" charset="0"/>
                <a:cs typeface="Courier New" panose="02070309020205020404" pitchFamily="49" charset="0"/>
              </a:rPr>
              <a:t>figure;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p>
          <a:p>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200" b="1" dirty="0">
                <a:latin typeface="Arial" panose="020B0604020202020204" pitchFamily="34" charset="0"/>
                <a:cs typeface="Arial" panose="020B0604020202020204" pitchFamily="34" charset="0"/>
              </a:rPr>
              <a:t>If the plot contains NN3, NN4, etc. Correct the info structure so that measurements &lt; 6cm have only NN1 and NN2 </a:t>
            </a:r>
          </a:p>
          <a:p>
            <a:r>
              <a:rPr lang="en-US" sz="1050" b="1" dirty="0">
                <a:solidFill>
                  <a:srgbClr val="228B22"/>
                </a:solidFill>
                <a:latin typeface="Courier New" panose="02070309020205020404" pitchFamily="49" charset="0"/>
                <a:cs typeface="Courier New" panose="02070309020205020404" pitchFamily="49" charset="0"/>
              </a:rPr>
              <a:t>% If the plot shows measurements for NN3 or greater, run the following lines (See slide 12 of tutorial </a:t>
            </a:r>
            <a:r>
              <a:rPr lang="en-US" sz="1050" b="1" dirty="0" err="1">
                <a:solidFill>
                  <a:srgbClr val="228B22"/>
                </a:solidFill>
                <a:latin typeface="Courier New" panose="02070309020205020404" pitchFamily="49" charset="0"/>
                <a:cs typeface="Courier New" panose="02070309020205020404" pitchFamily="49" charset="0"/>
              </a:rPr>
              <a:t>powerpoint</a:t>
            </a:r>
            <a:r>
              <a:rPr lang="en-US" sz="1050" b="1" dirty="0">
                <a:solidFill>
                  <a:srgbClr val="228B22"/>
                </a:solidFill>
                <a:latin typeface="Courier New" panose="02070309020205020404" pitchFamily="49" charset="0"/>
                <a:cs typeface="Courier New" panose="02070309020205020404" pitchFamily="49" charset="0"/>
              </a:rPr>
              <a:t>)</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&lt; 30) = 1;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with separation &lt; 3cm to NN1</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&gt;= 30 &amp; info.pairs.r3d &lt; 60) = 2;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in between 3cm and 6cm separation to NN2</a:t>
            </a:r>
          </a:p>
          <a:p>
            <a:r>
              <a:rPr lang="en-US" sz="1050" b="1" dirty="0">
                <a:latin typeface="Courier New" panose="02070309020205020404" pitchFamily="49" charset="0"/>
                <a:cs typeface="Courier New" panose="02070309020205020404" pitchFamily="49" charset="0"/>
              </a:rPr>
              <a:t>figure; </a:t>
            </a:r>
            <a:r>
              <a:rPr lang="en-US" sz="1050" b="1" dirty="0">
                <a:solidFill>
                  <a:srgbClr val="228B22"/>
                </a:solidFill>
                <a:latin typeface="Courier New" panose="02070309020205020404" pitchFamily="49" charset="0"/>
                <a:cs typeface="Courier New" panose="02070309020205020404" pitchFamily="49" charset="0"/>
              </a:rPr>
              <a:t>%Re-visualize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endParaRPr lang="en-US" sz="1100" b="1" dirty="0">
              <a:latin typeface="Arial" panose="020B0604020202020204" pitchFamily="34" charset="0"/>
              <a:cs typeface="Arial" panose="020B0604020202020204" pitchFamily="34" charset="0"/>
            </a:endParaRP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14</a:t>
            </a:fld>
            <a:endParaRPr lang="en-US"/>
          </a:p>
        </p:txBody>
      </p:sp>
      <p:pic>
        <p:nvPicPr>
          <p:cNvPr id="7" name="Picture 6">
            <a:extLst>
              <a:ext uri="{FF2B5EF4-FFF2-40B4-BE49-F238E27FC236}">
                <a16:creationId xmlns:a16="http://schemas.microsoft.com/office/drawing/2014/main"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a16="http://schemas.microsoft.com/office/drawing/2014/main"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a16="http://schemas.microsoft.com/office/drawing/2014/main"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a16="http://schemas.microsoft.com/office/drawing/2014/main"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a16="http://schemas.microsoft.com/office/drawing/2014/main"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a16="http://schemas.microsoft.com/office/drawing/2014/main"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a16="http://schemas.microsoft.com/office/drawing/2014/main"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Tree>
    <p:extLst>
      <p:ext uri="{BB962C8B-B14F-4D97-AF65-F5344CB8AC3E}">
        <p14:creationId xmlns:p14="http://schemas.microsoft.com/office/powerpoint/2010/main" val="3329679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981394F-DBB6-459B-E0F2-EA596ACEE50F}"/>
              </a:ext>
            </a:extLst>
          </p:cNvPr>
          <p:cNvPicPr>
            <a:picLocks noChangeAspect="1"/>
          </p:cNvPicPr>
          <p:nvPr/>
        </p:nvPicPr>
        <p:blipFill>
          <a:blip r:embed="rId2"/>
          <a:stretch>
            <a:fillRect/>
          </a:stretch>
        </p:blipFill>
        <p:spPr>
          <a:xfrm>
            <a:off x="6913983" y="3211580"/>
            <a:ext cx="4764833" cy="3646420"/>
          </a:xfrm>
          <a:prstGeom prst="rect">
            <a:avLst/>
          </a:prstGeom>
        </p:spPr>
      </p:pic>
      <p:sp>
        <p:nvSpPr>
          <p:cNvPr id="3" name="Slide Number Placeholder 2">
            <a:extLst>
              <a:ext uri="{FF2B5EF4-FFF2-40B4-BE49-F238E27FC236}">
                <a16:creationId xmlns:a16="http://schemas.microsoft.com/office/drawing/2014/main" id="{58FB4525-2F10-FA88-E54A-5CB853E8F362}"/>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115374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10" name="Picture 9">
            <a:extLst>
              <a:ext uri="{FF2B5EF4-FFF2-40B4-BE49-F238E27FC236}">
                <a16:creationId xmlns:a16="http://schemas.microsoft.com/office/drawing/2014/main" id="{FB8F067A-DCB4-988B-9382-5843106B80D3}"/>
              </a:ext>
            </a:extLst>
          </p:cNvPr>
          <p:cNvPicPr>
            <a:picLocks noChangeAspect="1"/>
          </p:cNvPicPr>
          <p:nvPr/>
        </p:nvPicPr>
        <p:blipFill>
          <a:blip r:embed="rId3"/>
          <a:stretch>
            <a:fillRect/>
          </a:stretch>
        </p:blipFill>
        <p:spPr>
          <a:xfrm>
            <a:off x="6062272" y="2201152"/>
            <a:ext cx="5704699" cy="4290182"/>
          </a:xfrm>
          <a:prstGeom prst="rect">
            <a:avLst/>
          </a:prstGeom>
        </p:spPr>
      </p:pic>
      <p:sp>
        <p:nvSpPr>
          <p:cNvPr id="5" name="Slide Number Placeholder 4">
            <a:extLst>
              <a:ext uri="{FF2B5EF4-FFF2-40B4-BE49-F238E27FC236}">
                <a16:creationId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52975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Switch to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0F7EA9-30DE-BCA2-9DDB-17F4AF13DAAB}"/>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62605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7AA8C4-7DB6-65AC-DC7D-1DE56DC51C0B}"/>
              </a:ext>
            </a:extLst>
          </p:cNvPr>
          <p:cNvPicPr>
            <a:picLocks noChangeAspect="1"/>
          </p:cNvPicPr>
          <p:nvPr/>
        </p:nvPicPr>
        <p:blipFill>
          <a:blip r:embed="rId3"/>
          <a:stretch>
            <a:fillRect/>
          </a:stretch>
        </p:blipFill>
        <p:spPr>
          <a:xfrm>
            <a:off x="6755363" y="0"/>
            <a:ext cx="4559559"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Now try YZ view</a:t>
            </a:r>
          </a:p>
          <a:p>
            <a:pPr lvl="1"/>
            <a:r>
              <a:rPr lang="en-US" b="1" dirty="0">
                <a:latin typeface="Arial" panose="020B0604020202020204" pitchFamily="34" charset="0"/>
                <a:cs typeface="Arial" panose="020B0604020202020204" pitchFamily="34" charset="0"/>
              </a:rPr>
              <a:t>Note that some optodes aren’t visible right now because they’re inside the mesh</a:t>
            </a:r>
          </a:p>
          <a:p>
            <a:r>
              <a:rPr lang="en-US" b="1" dirty="0">
                <a:latin typeface="Arial" panose="020B0604020202020204" pitchFamily="34" charset="0"/>
                <a:cs typeface="Arial" panose="020B0604020202020204" pitchFamily="34" charset="0"/>
              </a:rPr>
              <a:t>You can also manually set the view by editing the numbers</a:t>
            </a:r>
          </a:p>
          <a:p>
            <a:pPr lvl="1"/>
            <a:r>
              <a:rPr lang="en-US" b="1" dirty="0">
                <a:latin typeface="Arial" panose="020B0604020202020204" pitchFamily="34" charset="0"/>
                <a:cs typeface="Arial" panose="020B0604020202020204" pitchFamily="34" charset="0"/>
              </a:rPr>
              <a:t>Set the first value to -90</a:t>
            </a:r>
          </a:p>
          <a:p>
            <a:pPr lvl="1"/>
            <a:r>
              <a:rPr lang="en-US" b="1" dirty="0">
                <a:latin typeface="Arial" panose="020B0604020202020204" pitchFamily="34" charset="0"/>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D7B634-D21A-6A48-2375-F868BF1FD911}"/>
              </a:ext>
            </a:extLst>
          </p:cNvPr>
          <p:cNvSpPr/>
          <p:nvPr/>
        </p:nvSpPr>
        <p:spPr>
          <a:xfrm>
            <a:off x="8742785" y="223935"/>
            <a:ext cx="438537" cy="186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29483DB-DB0B-EFF4-371E-02E87F6C2621}"/>
              </a:ext>
            </a:extLst>
          </p:cNvPr>
          <p:cNvPicPr>
            <a:picLocks noChangeAspect="1"/>
          </p:cNvPicPr>
          <p:nvPr/>
        </p:nvPicPr>
        <p:blipFill>
          <a:blip r:embed="rId4"/>
          <a:stretch>
            <a:fillRect/>
          </a:stretch>
        </p:blipFill>
        <p:spPr>
          <a:xfrm>
            <a:off x="6755362" y="3429012"/>
            <a:ext cx="4559559" cy="3428987"/>
          </a:xfrm>
          <a:prstGeom prst="rect">
            <a:avLst/>
          </a:prstGeom>
        </p:spPr>
      </p:pic>
      <p:sp>
        <p:nvSpPr>
          <p:cNvPr id="7" name="Rectangle 6">
            <a:extLst>
              <a:ext uri="{FF2B5EF4-FFF2-40B4-BE49-F238E27FC236}">
                <a16:creationId xmlns:a16="http://schemas.microsoft.com/office/drawing/2014/main" id="{AD8AB265-EFB9-6086-AB89-000F4B398F87}"/>
              </a:ext>
            </a:extLst>
          </p:cNvPr>
          <p:cNvSpPr/>
          <p:nvPr/>
        </p:nvSpPr>
        <p:spPr>
          <a:xfrm>
            <a:off x="9610529" y="3658128"/>
            <a:ext cx="951724" cy="17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31F7CF1-297B-23A8-2C2B-5FE1467668A8}"/>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8788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You can also view source and detector (SD) numbers by hitting the “View SD Spheres/Labels”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Button changes after clicked</a:t>
            </a:r>
          </a:p>
          <a:p>
            <a:pPr lvl="1"/>
            <a:r>
              <a:rPr lang="en-US" b="1" dirty="0">
                <a:latin typeface="Arial" panose="020B0604020202020204" pitchFamily="34" charset="0"/>
                <a:cs typeface="Arial" panose="020B0604020202020204" pitchFamily="34" charset="0"/>
              </a:rPr>
              <a:t>View SD Labels </a:t>
            </a:r>
          </a:p>
          <a:p>
            <a:pPr lvl="1"/>
            <a:r>
              <a:rPr lang="en-US" b="1" dirty="0">
                <a:latin typeface="Arial" panose="020B0604020202020204" pitchFamily="34" charset="0"/>
                <a:cs typeface="Arial" panose="020B0604020202020204" pitchFamily="34" charset="0"/>
              </a:rPr>
              <a:t>View SD Spheres</a:t>
            </a:r>
          </a:p>
        </p:txBody>
      </p:sp>
      <p:pic>
        <p:nvPicPr>
          <p:cNvPr id="6" name="Picture 5">
            <a:extLst>
              <a:ext uri="{FF2B5EF4-FFF2-40B4-BE49-F238E27FC236}">
                <a16:creationId xmlns:a16="http://schemas.microsoft.com/office/drawing/2014/main" id="{23290DF8-29A7-DA7B-C6A1-C2C03C73AEF7}"/>
              </a:ext>
            </a:extLst>
          </p:cNvPr>
          <p:cNvPicPr>
            <a:picLocks noChangeAspect="1"/>
          </p:cNvPicPr>
          <p:nvPr/>
        </p:nvPicPr>
        <p:blipFill>
          <a:blip r:embed="rId3"/>
          <a:stretch>
            <a:fillRect/>
          </a:stretch>
        </p:blipFill>
        <p:spPr>
          <a:xfrm>
            <a:off x="5704701" y="1981584"/>
            <a:ext cx="6484220" cy="4876416"/>
          </a:xfrm>
          <a:prstGeom prst="rect">
            <a:avLst/>
          </a:prstGeom>
        </p:spPr>
      </p:pic>
      <p:sp>
        <p:nvSpPr>
          <p:cNvPr id="9" name="Rectangle 8">
            <a:extLst>
              <a:ext uri="{FF2B5EF4-FFF2-40B4-BE49-F238E27FC236}">
                <a16:creationId xmlns:a16="http://schemas.microsoft.com/office/drawing/2014/main" id="{D68DB42B-E952-2B61-A994-BCBAE8982682}"/>
              </a:ext>
            </a:extLst>
          </p:cNvPr>
          <p:cNvSpPr/>
          <p:nvPr/>
        </p:nvSpPr>
        <p:spPr>
          <a:xfrm>
            <a:off x="11206657" y="2336994"/>
            <a:ext cx="811172" cy="191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06A832B-AFCE-04BA-C720-3A9E1E304646}"/>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1834746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a16="http://schemas.microsoft.com/office/drawing/2014/main" id="{4414B999-C815-9555-DD6C-7CB826B23147}"/>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Arial" panose="020B0604020202020204" pitchFamily="34" charset="0"/>
                <a:cs typeface="Arial" panose="020B0604020202020204" pitchFamily="34" charset="0"/>
              </a:rPr>
              <a:t>Back to XZ view</a:t>
            </a:r>
          </a:p>
          <a:p>
            <a:r>
              <a:rPr lang="en-US" b="1" dirty="0">
                <a:latin typeface="Arial" panose="020B0604020202020204" pitchFamily="34" charset="0"/>
                <a:cs typeface="Arial" panose="020B0604020202020204" pitchFamily="34" charset="0"/>
              </a:rPr>
              <a:t>Set scale to 1.1</a:t>
            </a:r>
          </a:p>
          <a:p>
            <a:r>
              <a:rPr lang="en-US" b="1" dirty="0">
                <a:latin typeface="Arial" panose="020B0604020202020204" pitchFamily="34" charset="0"/>
                <a:cs typeface="Arial" panose="020B0604020202020204" pitchFamily="34" charset="0"/>
              </a:rPr>
              <a:t>Hit “Update Figure” whenever you update a field in the Modify Parameters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We want the optodes to be around 5-10mm AWAY from the head so that they can relax back on to it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Double check that all the optodes are away from the head by changing views</a:t>
            </a:r>
          </a:p>
        </p:txBody>
      </p:sp>
      <p:pic>
        <p:nvPicPr>
          <p:cNvPr id="11" name="Picture 10">
            <a:extLst>
              <a:ext uri="{FF2B5EF4-FFF2-40B4-BE49-F238E27FC236}">
                <a16:creationId xmlns:a16="http://schemas.microsoft.com/office/drawing/2014/main" id="{D929256A-4262-9BBC-1B08-B0A07BCEB1C9}"/>
              </a:ext>
            </a:extLst>
          </p:cNvPr>
          <p:cNvPicPr>
            <a:picLocks noChangeAspect="1"/>
          </p:cNvPicPr>
          <p:nvPr/>
        </p:nvPicPr>
        <p:blipFill>
          <a:blip r:embed="rId3"/>
          <a:stretch>
            <a:fillRect/>
          </a:stretch>
        </p:blipFill>
        <p:spPr>
          <a:xfrm>
            <a:off x="5707780" y="1981584"/>
            <a:ext cx="6484220" cy="4876416"/>
          </a:xfrm>
          <a:prstGeom prst="rect">
            <a:avLst/>
          </a:prstGeom>
        </p:spPr>
      </p:pic>
      <p:sp>
        <p:nvSpPr>
          <p:cNvPr id="3" name="Rectangle 2">
            <a:extLst>
              <a:ext uri="{FF2B5EF4-FFF2-40B4-BE49-F238E27FC236}">
                <a16:creationId xmlns:a16="http://schemas.microsoft.com/office/drawing/2014/main" id="{43CFEEDF-E792-C68E-5C26-A9E151CC82D0}"/>
              </a:ext>
            </a:extLst>
          </p:cNvPr>
          <p:cNvSpPr/>
          <p:nvPr/>
        </p:nvSpPr>
        <p:spPr>
          <a:xfrm>
            <a:off x="5979836" y="4309986"/>
            <a:ext cx="1680597"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F89ED4-4638-16EC-B44B-2B2C951F580B}"/>
              </a:ext>
            </a:extLst>
          </p:cNvPr>
          <p:cNvSpPr/>
          <p:nvPr/>
        </p:nvSpPr>
        <p:spPr>
          <a:xfrm>
            <a:off x="7919713" y="2341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8FEAED-3C21-CA94-E019-D3F4510036D3}"/>
              </a:ext>
            </a:extLst>
          </p:cNvPr>
          <p:cNvSpPr/>
          <p:nvPr/>
        </p:nvSpPr>
        <p:spPr>
          <a:xfrm>
            <a:off x="8771910" y="6346976"/>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949BEE2-DADC-85F0-2A08-5DBC79669F71}"/>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152026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Arial" panose="020B0604020202020204" pitchFamily="34" charset="0"/>
                <a:cs typeface="Arial" panose="020B0604020202020204" pitchFamily="34" charset="0"/>
              </a:rPr>
              <a:t>Once you’ve verified that the pad position is correct and that optodes are away from the head, hit the “Relax Mesh”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 pop-up box will then open, hit “Done”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below two figures will open and start to update</a:t>
            </a:r>
          </a:p>
        </p:txBody>
      </p:sp>
      <p:pic>
        <p:nvPicPr>
          <p:cNvPr id="6" name="Picture 5">
            <a:extLst>
              <a:ext uri="{FF2B5EF4-FFF2-40B4-BE49-F238E27FC236}">
                <a16:creationId xmlns:a16="http://schemas.microsoft.com/office/drawing/2014/main" id="{F8635AD9-4920-F7A2-E9D7-3C591DBFAEFD}"/>
              </a:ext>
            </a:extLst>
          </p:cNvPr>
          <p:cNvPicPr>
            <a:picLocks noChangeAspect="1"/>
          </p:cNvPicPr>
          <p:nvPr/>
        </p:nvPicPr>
        <p:blipFill>
          <a:blip r:embed="rId3"/>
          <a:stretch>
            <a:fillRect/>
          </a:stretch>
        </p:blipFill>
        <p:spPr>
          <a:xfrm>
            <a:off x="5707778" y="1976917"/>
            <a:ext cx="6484221" cy="4876417"/>
          </a:xfrm>
          <a:prstGeom prst="rect">
            <a:avLst/>
          </a:prstGeom>
        </p:spPr>
      </p:pic>
      <p:sp>
        <p:nvSpPr>
          <p:cNvPr id="13" name="Rectangle 12">
            <a:extLst>
              <a:ext uri="{FF2B5EF4-FFF2-40B4-BE49-F238E27FC236}">
                <a16:creationId xmlns:a16="http://schemas.microsoft.com/office/drawing/2014/main" id="{C48FEAED-3C21-CA94-E019-D3F4510036D3}"/>
              </a:ext>
            </a:extLst>
          </p:cNvPr>
          <p:cNvSpPr/>
          <p:nvPr/>
        </p:nvSpPr>
        <p:spPr>
          <a:xfrm>
            <a:off x="10078197" y="6325888"/>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66412E-D821-F1D2-07A6-D36463758CE5}"/>
              </a:ext>
            </a:extLst>
          </p:cNvPr>
          <p:cNvSpPr/>
          <p:nvPr/>
        </p:nvSpPr>
        <p:spPr>
          <a:xfrm>
            <a:off x="10821534" y="3929255"/>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5BB1796-7F09-913E-E187-3813C0D9166D}"/>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8" name="Picture 7">
            <a:extLst>
              <a:ext uri="{FF2B5EF4-FFF2-40B4-BE49-F238E27FC236}">
                <a16:creationId xmlns:a16="http://schemas.microsoft.com/office/drawing/2014/main" id="{32A681A5-B38E-60ED-4A2E-86B8F2734FCF}"/>
              </a:ext>
            </a:extLst>
          </p:cNvPr>
          <p:cNvPicPr>
            <a:picLocks noChangeAspect="1"/>
          </p:cNvPicPr>
          <p:nvPr/>
        </p:nvPicPr>
        <p:blipFill>
          <a:blip r:embed="rId4"/>
          <a:stretch>
            <a:fillRect/>
          </a:stretch>
        </p:blipFill>
        <p:spPr>
          <a:xfrm>
            <a:off x="-1" y="4547786"/>
            <a:ext cx="2900934" cy="2314575"/>
          </a:xfrm>
          <a:prstGeom prst="rect">
            <a:avLst/>
          </a:prstGeom>
        </p:spPr>
      </p:pic>
      <p:pic>
        <p:nvPicPr>
          <p:cNvPr id="11" name="Picture 10">
            <a:extLst>
              <a:ext uri="{FF2B5EF4-FFF2-40B4-BE49-F238E27FC236}">
                <a16:creationId xmlns:a16="http://schemas.microsoft.com/office/drawing/2014/main" id="{D5978C0F-6223-86CF-D03D-AB12E23C47C6}"/>
              </a:ext>
            </a:extLst>
          </p:cNvPr>
          <p:cNvPicPr>
            <a:picLocks noChangeAspect="1"/>
          </p:cNvPicPr>
          <p:nvPr/>
        </p:nvPicPr>
        <p:blipFill>
          <a:blip r:embed="rId5"/>
          <a:stretch>
            <a:fillRect/>
          </a:stretch>
        </p:blipFill>
        <p:spPr>
          <a:xfrm>
            <a:off x="3306188" y="4547785"/>
            <a:ext cx="2401590" cy="2314576"/>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F1A4B8-7459-463E-69EF-AE2F515C3B9F}"/>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613449" y="4654804"/>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57476D5-3ABA-5580-2FA7-6F8B35655987}"/>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426298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FCDE14-51E5-4110-2E1C-51BE4C15F344}"/>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06395" y="6382140"/>
            <a:ext cx="558086" cy="432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23</a:t>
            </a:fld>
            <a:endParaRPr lang="en-US"/>
          </a:p>
        </p:txBody>
      </p:sp>
      <p:pic>
        <p:nvPicPr>
          <p:cNvPr id="8" name="Picture 7">
            <a:extLst>
              <a:ext uri="{FF2B5EF4-FFF2-40B4-BE49-F238E27FC236}">
                <a16:creationId xmlns:a16="http://schemas.microsoft.com/office/drawing/2014/main" id="{52BC3ED0-DFB9-82FC-6681-A0B7A3646FD6}"/>
              </a:ext>
            </a:extLst>
          </p:cNvPr>
          <p:cNvPicPr>
            <a:picLocks noChangeAspect="1"/>
          </p:cNvPicPr>
          <p:nvPr/>
        </p:nvPicPr>
        <p:blipFill>
          <a:blip r:embed="rId4"/>
          <a:stretch>
            <a:fillRect/>
          </a:stretch>
        </p:blipFill>
        <p:spPr>
          <a:xfrm>
            <a:off x="0" y="4726003"/>
            <a:ext cx="2677568" cy="2136358"/>
          </a:xfrm>
          <a:prstGeom prst="rect">
            <a:avLst/>
          </a:prstGeom>
        </p:spPr>
      </p:pic>
      <p:pic>
        <p:nvPicPr>
          <p:cNvPr id="11" name="Picture 10">
            <a:extLst>
              <a:ext uri="{FF2B5EF4-FFF2-40B4-BE49-F238E27FC236}">
                <a16:creationId xmlns:a16="http://schemas.microsoft.com/office/drawing/2014/main" id="{B6197F30-7474-E028-B6ED-527D872A3BA1}"/>
              </a:ext>
            </a:extLst>
          </p:cNvPr>
          <p:cNvPicPr>
            <a:picLocks noChangeAspect="1"/>
          </p:cNvPicPr>
          <p:nvPr/>
        </p:nvPicPr>
        <p:blipFill>
          <a:blip r:embed="rId5"/>
          <a:stretch>
            <a:fillRect/>
          </a:stretch>
        </p:blipFill>
        <p:spPr>
          <a:xfrm>
            <a:off x="3000873" y="4726003"/>
            <a:ext cx="2703827" cy="2136357"/>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id="{A0C2BA09-31AD-7FFB-7D3B-4A3C05762DB5}"/>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941910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4778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=1.5;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id="{1748F120-E4DC-A63A-B00A-7BA6754135EB}"/>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76873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 but in </a:t>
            </a:r>
            <a:r>
              <a:rPr lang="en-US" sz="1200" b="1">
                <a:latin typeface="+mj-lt"/>
                <a:cs typeface="Courier New" panose="02070309020205020404" pitchFamily="49" charset="0"/>
              </a:rPr>
              <a:t>this tutorial set to 1.5</a:t>
            </a:r>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id="{B9CB65AE-60EA-0D89-8AD0-F6093E7A5000}"/>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160281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22E346F2-B2B4-EDBF-8A1E-A79CFF465EE5}"/>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5" name="Picture 4">
            <a:extLst>
              <a:ext uri="{FF2B5EF4-FFF2-40B4-BE49-F238E27FC236}">
                <a16:creationId xmlns:a16="http://schemas.microsoft.com/office/drawing/2014/main" id="{C59AE343-7DE2-0ACE-4F6E-2DFEC4E085EA}"/>
              </a:ext>
            </a:extLst>
          </p:cNvPr>
          <p:cNvPicPr>
            <a:picLocks noChangeAspect="1"/>
          </p:cNvPicPr>
          <p:nvPr/>
        </p:nvPicPr>
        <p:blipFill>
          <a:blip r:embed="rId3"/>
          <a:stretch>
            <a:fillRect/>
          </a:stretch>
        </p:blipFill>
        <p:spPr>
          <a:xfrm>
            <a:off x="4223614" y="3394822"/>
            <a:ext cx="4583370" cy="3452073"/>
          </a:xfrm>
          <a:prstGeom prst="rect">
            <a:avLst/>
          </a:prstGeom>
        </p:spPr>
      </p:pic>
      <p:pic>
        <p:nvPicPr>
          <p:cNvPr id="8" name="Picture 7">
            <a:extLst>
              <a:ext uri="{FF2B5EF4-FFF2-40B4-BE49-F238E27FC236}">
                <a16:creationId xmlns:a16="http://schemas.microsoft.com/office/drawing/2014/main" id="{A7384C0D-D96C-22D2-D5AF-5754D9DB5033}"/>
              </a:ext>
            </a:extLst>
          </p:cNvPr>
          <p:cNvPicPr>
            <a:picLocks noChangeAspect="1"/>
          </p:cNvPicPr>
          <p:nvPr/>
        </p:nvPicPr>
        <p:blipFill>
          <a:blip r:embed="rId4"/>
          <a:stretch>
            <a:fillRect/>
          </a:stretch>
        </p:blipFill>
        <p:spPr>
          <a:xfrm>
            <a:off x="9489233" y="4785966"/>
            <a:ext cx="2170922" cy="2060929"/>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id="{54673F37-CEE4-0870-39CE-6378DC1758C3}"/>
              </a:ext>
            </a:extLst>
          </p:cNvPr>
          <p:cNvSpPr>
            <a:spLocks noGrp="1"/>
          </p:cNvSpPr>
          <p:nvPr>
            <p:ph type="sldNum" sz="quarter" idx="12"/>
          </p:nvPr>
        </p:nvSpPr>
        <p:spPr/>
        <p:txBody>
          <a:bodyPr/>
          <a:lstStyle/>
          <a:p>
            <a:fld id="{A6EA515B-EB3D-473C-ADE9-FD8348C61D57}" type="slidenum">
              <a:rPr lang="en-US" smtClean="0"/>
              <a:t>28</a:t>
            </a:fld>
            <a:endParaRPr lang="en-US"/>
          </a:p>
        </p:txBody>
      </p:sp>
      <p:pic>
        <p:nvPicPr>
          <p:cNvPr id="5" name="Picture 4">
            <a:extLst>
              <a:ext uri="{FF2B5EF4-FFF2-40B4-BE49-F238E27FC236}">
                <a16:creationId xmlns:a16="http://schemas.microsoft.com/office/drawing/2014/main"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id="{9AC0747C-0352-6A07-D3F4-61DF85EC15C4}"/>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5" name="Picture 4">
            <a:extLst>
              <a:ext uri="{FF2B5EF4-FFF2-40B4-BE49-F238E27FC236}">
                <a16:creationId xmlns:a16="http://schemas.microsoft.com/office/drawing/2014/main"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a16="http://schemas.microsoft.com/office/drawing/2014/main" id="{430059BE-24A6-213A-2DBE-063B0760EA4D}"/>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F284FE5-62D0-E42A-13D4-11A182E8E51C}"/>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275066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solidFill>
                <a:srgbClr val="228B22"/>
              </a:solidFill>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233488" y="3743325"/>
            <a:ext cx="2738437"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5817FE7-939B-05F1-55A0-7BA13A383AA4}"/>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5" name="Picture 4">
            <a:extLst>
              <a:ext uri="{FF2B5EF4-FFF2-40B4-BE49-F238E27FC236}">
                <a16:creationId xmlns:a16="http://schemas.microsoft.com/office/drawing/2014/main" id="{484B2AD4-238A-5275-DC2C-BFD678CBEBFF}"/>
              </a:ext>
            </a:extLst>
          </p:cNvPr>
          <p:cNvPicPr>
            <a:picLocks noChangeAspect="1"/>
          </p:cNvPicPr>
          <p:nvPr/>
        </p:nvPicPr>
        <p:blipFill>
          <a:blip r:embed="rId3"/>
          <a:stretch>
            <a:fillRect/>
          </a:stretch>
        </p:blipFill>
        <p:spPr>
          <a:xfrm>
            <a:off x="4724206" y="4026077"/>
            <a:ext cx="3676650" cy="2838450"/>
          </a:xfrm>
          <a:prstGeom prst="rect">
            <a:avLst/>
          </a:prstGeom>
        </p:spPr>
      </p:pic>
      <p:pic>
        <p:nvPicPr>
          <p:cNvPr id="8" name="Picture 7">
            <a:extLst>
              <a:ext uri="{FF2B5EF4-FFF2-40B4-BE49-F238E27FC236}">
                <a16:creationId xmlns:a16="http://schemas.microsoft.com/office/drawing/2014/main" id="{886DE716-9422-269F-2E49-85176E7FAE2B}"/>
              </a:ext>
            </a:extLst>
          </p:cNvPr>
          <p:cNvPicPr>
            <a:picLocks noChangeAspect="1"/>
          </p:cNvPicPr>
          <p:nvPr/>
        </p:nvPicPr>
        <p:blipFill>
          <a:blip r:embed="rId4"/>
          <a:stretch>
            <a:fillRect/>
          </a:stretch>
        </p:blipFill>
        <p:spPr>
          <a:xfrm>
            <a:off x="0" y="4216577"/>
            <a:ext cx="2495550" cy="2647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507831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infoHD.tissue.dim</a:t>
            </a:r>
            <a:r>
              <a:rPr lang="en-US" sz="1200" b="1" dirty="0">
                <a:latin typeface="Courier New" panose="02070309020205020404" pitchFamily="49" charset="0"/>
                <a:cs typeface="Courier New" panose="02070309020205020404" pitchFamily="49" charset="0"/>
              </a:rPr>
              <a:t>=dim; </a:t>
            </a:r>
          </a:p>
          <a:p>
            <a:r>
              <a:rPr lang="en-US" sz="1200" b="1" dirty="0" err="1">
                <a:latin typeface="Courier New" panose="02070309020205020404" pitchFamily="49" charset="0"/>
                <a:cs typeface="Courier New" panose="02070309020205020404" pitchFamily="49" charset="0"/>
              </a:rPr>
              <a:t>infoHD.tissue.affine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infoHD.tissue.infoT1=infoT1;</a:t>
            </a:r>
          </a:p>
          <a:p>
            <a:r>
              <a:rPr lang="en-US" sz="1200" b="1" dirty="0" err="1">
                <a:latin typeface="Courier New" panose="02070309020205020404" pitchFamily="49" charset="0"/>
                <a:cs typeface="Courier New" panose="02070309020205020404" pitchFamily="49" charset="0"/>
              </a:rPr>
              <a:t>infoHD.tissue.affine_target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infoHD.tissue.flags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'],'A','infoHD','-v7.3') </a:t>
            </a:r>
            <a:r>
              <a:rPr lang="en-US" sz="1200" b="1" dirty="0">
                <a:solidFill>
                  <a:srgbClr val="228B22"/>
                </a:solidFill>
                <a:latin typeface="Courier New" panose="02070309020205020404" pitchFamily="49" charset="0"/>
                <a:cs typeface="Courier New" panose="02070309020205020404" pitchFamily="49" charset="0"/>
              </a:rPr>
              <a:t>%save A</a:t>
            </a: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EC733EEA-3144-F7EC-5D2A-BF7FE38CDE3B}"/>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63889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79BE47-12E1-7007-D010-EB2B31CBCDFA}"/>
              </a:ext>
            </a:extLst>
          </p:cNvPr>
          <p:cNvPicPr>
            <a:picLocks noChangeAspect="1"/>
          </p:cNvPicPr>
          <p:nvPr/>
        </p:nvPicPr>
        <p:blipFill>
          <a:blip r:embed="rId2"/>
          <a:stretch>
            <a:fillRect/>
          </a:stretch>
        </p:blipFill>
        <p:spPr>
          <a:xfrm>
            <a:off x="4493841" y="295483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77053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5cm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sparse pads, only measurements from source-detector (SD) pairs that have a separation distance within 5cm are generally used.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5cm cutoff. A red box has been placed around the measurements within the 5cm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5cm</a:t>
            </a:r>
          </a:p>
          <a:p>
            <a:r>
              <a:rPr lang="en-US" sz="1200" b="1" dirty="0">
                <a:latin typeface="Courier New" panose="02070309020205020404" pitchFamily="49" charset="0"/>
                <a:cs typeface="Courier New" panose="02070309020205020404" pitchFamily="49" charset="0"/>
              </a:rPr>
              <a:t>keep=info.pairs.r3d&lt;=50;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5cm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save(['A_r3d_lth_50_',flags.tag,'.mat'],'A','info','-v7.3')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5cm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33</a:t>
            </a:fld>
            <a:endParaRPr lang="en-US"/>
          </a:p>
        </p:txBody>
      </p:sp>
      <p:sp>
        <p:nvSpPr>
          <p:cNvPr id="4" name="TextBox 3">
            <a:extLst>
              <a:ext uri="{FF2B5EF4-FFF2-40B4-BE49-F238E27FC236}">
                <a16:creationId xmlns:a16="http://schemas.microsoft.com/office/drawing/2014/main" id="{7D6F5B65-5758-B746-8FED-34BE075124BB}"/>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DD4EB97-6B6A-8212-BB62-F56766A9160D}"/>
              </a:ext>
            </a:extLst>
          </p:cNvPr>
          <p:cNvSpPr/>
          <p:nvPr/>
        </p:nvSpPr>
        <p:spPr>
          <a:xfrm>
            <a:off x="5372142" y="312834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==1;</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6" name="Slide Number Placeholder 5">
            <a:extLst>
              <a:ext uri="{FF2B5EF4-FFF2-40B4-BE49-F238E27FC236}">
                <a16:creationId xmlns:a16="http://schemas.microsoft.com/office/drawing/2014/main" id="{508C762A-96D3-7C3E-F783-F3A4E2302A90}"/>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7" name="Picture 6">
            <a:extLst>
              <a:ext uri="{FF2B5EF4-FFF2-40B4-BE49-F238E27FC236}">
                <a16:creationId xmlns:a16="http://schemas.microsoft.com/office/drawing/2014/main"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4545E64-77A1-F776-2E5C-C90FF00A3EBB}"/>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5" name="Picture 4">
            <a:extLst>
              <a:ext uri="{FF2B5EF4-FFF2-40B4-BE49-F238E27FC236}">
                <a16:creationId xmlns:a16="http://schemas.microsoft.com/office/drawing/2014/main"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5248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dorsal view uncomment the following line</a:t>
            </a:r>
          </a:p>
          <a:p>
            <a:r>
              <a:rPr lang="en-US" sz="1200" b="1" dirty="0">
                <a:solidFill>
                  <a:srgbClr val="228B22"/>
                </a:solidFill>
                <a:latin typeface="Courier New" panose="02070309020205020404" pitchFamily="49" charset="0"/>
              </a:rPr>
              <a:t>% view([0,90])</a:t>
            </a:r>
          </a:p>
        </p:txBody>
      </p:sp>
      <p:sp>
        <p:nvSpPr>
          <p:cNvPr id="2" name="Slide Number Placeholder 1">
            <a:extLst>
              <a:ext uri="{FF2B5EF4-FFF2-40B4-BE49-F238E27FC236}">
                <a16:creationId xmlns:a16="http://schemas.microsoft.com/office/drawing/2014/main" id="{11323CEA-5CD8-885F-57B3-1DF40D6AED58}"/>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5" name="Picture 4">
            <a:extLst>
              <a:ext uri="{FF2B5EF4-FFF2-40B4-BE49-F238E27FC236}">
                <a16:creationId xmlns:a16="http://schemas.microsoft.com/office/drawing/2014/main"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t>Lateral View</a:t>
            </a:r>
          </a:p>
        </p:txBody>
      </p:sp>
      <p:sp>
        <p:nvSpPr>
          <p:cNvPr id="11" name="TextBox 10">
            <a:extLst>
              <a:ext uri="{FF2B5EF4-FFF2-40B4-BE49-F238E27FC236}">
                <a16:creationId xmlns:a16="http://schemas.microsoft.com/office/drawing/2014/main"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t>Dorsal View</a:t>
            </a:r>
          </a:p>
        </p:txBody>
      </p:sp>
      <p:sp>
        <p:nvSpPr>
          <p:cNvPr id="12" name="TextBox 11">
            <a:extLst>
              <a:ext uri="{FF2B5EF4-FFF2-40B4-BE49-F238E27FC236}">
                <a16:creationId xmlns:a16="http://schemas.microsoft.com/office/drawing/2014/main"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t>Posterior View</a:t>
            </a:r>
          </a:p>
        </p:txBody>
      </p:sp>
    </p:spTree>
    <p:extLst>
      <p:ext uri="{BB962C8B-B14F-4D97-AF65-F5344CB8AC3E}">
        <p14:creationId xmlns:p14="http://schemas.microsoft.com/office/powerpoint/2010/main" val="921353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A457386A-1825-ADBE-9153-95A7548DBCD7}"/>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1430140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4EA51B3E-AC7A-5B1A-0E00-D08CFC528D48}"/>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1047891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id="{C25C9C4B-0243-781A-F3F8-F074985ED474}"/>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1168886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418B3C02-A688-BDD4-F583-8C4CB061DE18}"/>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pPr marL="0" indent="0">
              <a:buNone/>
            </a:pPr>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id="{34BCD12D-9ACA-015C-7494-0E92557D9DB7}"/>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a:t>
            </a:r>
            <a:r>
              <a:rPr lang="en-US" b="1">
                <a:solidFill>
                  <a:srgbClr val="00B0F0"/>
                </a:solidFill>
                <a:latin typeface="Courier New" panose="02070309020205020404" pitchFamily="49" charset="0"/>
                <a:cs typeface="Courier New" panose="02070309020205020404" pitchFamily="49" charset="0"/>
              </a:rPr>
              <a:t>with_sparse_Pad_and_Hummingbird</a:t>
            </a:r>
            <a:r>
              <a:rPr lang="en-US" b="1" dirty="0">
                <a:solidFill>
                  <a:srgbClr val="00B0F0"/>
                </a:solidFill>
                <a:latin typeface="Courier New" panose="02070309020205020404" pitchFamily="49" charset="0"/>
                <a:cs typeface="Courier New" panose="02070309020205020404" pitchFamily="49" charset="0"/>
              </a:rPr>
              <a:t>_Tutorial</a:t>
            </a:r>
            <a:r>
              <a:rPr lang="en-US" b="1">
                <a:solidFill>
                  <a:srgbClr val="00B0F0"/>
                </a:solidFill>
                <a:latin typeface="Courier New" panose="02070309020205020404" pitchFamily="49" charset="0"/>
                <a:cs typeface="Courier New" panose="02070309020205020404" pitchFamily="49" charset="0"/>
              </a:rPr>
              <a:t>_220830.</a:t>
            </a:r>
            <a:r>
              <a:rPr lang="en-US" b="1" dirty="0">
                <a:solidFill>
                  <a:srgbClr val="00B0F0"/>
                </a:solidFill>
                <a:latin typeface="Courier New" panose="02070309020205020404" pitchFamily="49" charset="0"/>
                <a:cs typeface="Courier New" panose="02070309020205020404" pitchFamily="49" charset="0"/>
              </a:rPr>
              <a:t>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A7AC90AF-D5D9-F857-4852-D4B9CD3DBC00}"/>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627B4C97-9976-3318-7EEC-47DE84692C9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CCFDE578-FB65-F9A4-9378-3CCDF3259081}"/>
              </a:ext>
            </a:extLst>
          </p:cNvPr>
          <p:cNvSpPr>
            <a:spLocks noGrp="1"/>
          </p:cNvSpPr>
          <p:nvPr>
            <p:ph type="sldNum" sz="quarter" idx="12"/>
          </p:nvPr>
        </p:nvSpPr>
        <p:spPr/>
        <p:txBody>
          <a:bodyPr/>
          <a:lstStyle/>
          <a:p>
            <a:fld id="{A6EA515B-EB3D-473C-ADE9-FD8348C61D57}" type="slidenum">
              <a:rPr lang="en-US" smtClean="0"/>
              <a:t>7</a:t>
            </a:fld>
            <a:endParaRPr lang="en-US"/>
          </a:p>
        </p:txBody>
      </p:sp>
      <p:sp>
        <p:nvSpPr>
          <p:cNvPr id="7" name="TextBox 6">
            <a:extLst>
              <a:ext uri="{FF2B5EF4-FFF2-40B4-BE49-F238E27FC236}">
                <a16:creationId xmlns:a16="http://schemas.microsoft.com/office/drawing/2014/main" id="{B66A8D4D-F244-CFB3-F750-B58579ED4B4A}"/>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rgbClr val="228B2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AF36AFAD-D43B-B12A-58DB-94CB63001D88}"/>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90324</TotalTime>
  <Words>6675</Words>
  <Application>Microsoft Office PowerPoint</Application>
  <PresentationFormat>Widescreen</PresentationFormat>
  <Paragraphs>804</Paragraphs>
  <Slides>40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Courier New</vt:lpstr>
      <vt:lpstr>Trebuchet MS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8</vt:lpstr>
      <vt:lpstr>Hummingbird Tutorial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2028</cp:revision>
  <dcterms:created xsi:type="dcterms:W3CDTF">2016-10-13T23:27:35Z</dcterms:created>
  <dcterms:modified xsi:type="dcterms:W3CDTF">2024-02-19T17:47:54Z</dcterms:modified>
</cp:coreProperties>
</file>